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44" r:id="rId2"/>
    <p:sldId id="389" r:id="rId3"/>
    <p:sldId id="552" r:id="rId4"/>
    <p:sldId id="493" r:id="rId5"/>
    <p:sldId id="551" r:id="rId6"/>
    <p:sldId id="410" r:id="rId7"/>
    <p:sldId id="553" r:id="rId8"/>
    <p:sldId id="414" r:id="rId9"/>
    <p:sldId id="489" r:id="rId10"/>
    <p:sldId id="554" r:id="rId11"/>
    <p:sldId id="555" r:id="rId12"/>
    <p:sldId id="416" r:id="rId13"/>
    <p:sldId id="394" r:id="rId14"/>
    <p:sldId id="473" r:id="rId15"/>
    <p:sldId id="549" r:id="rId16"/>
    <p:sldId id="474" r:id="rId17"/>
    <p:sldId id="498" r:id="rId18"/>
    <p:sldId id="535" r:id="rId19"/>
    <p:sldId id="550" r:id="rId20"/>
    <p:sldId id="364" r:id="rId21"/>
    <p:sldId id="386" r:id="rId22"/>
    <p:sldId id="556" r:id="rId23"/>
    <p:sldId id="385" r:id="rId24"/>
  </p:sldIdLst>
  <p:sldSz cx="9144000" cy="6858000" type="screen4x3"/>
  <p:notesSz cx="6735763" cy="9866313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42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925"/>
    <a:srgbClr val="B30026"/>
    <a:srgbClr val="BE0A27"/>
    <a:srgbClr val="C70026"/>
    <a:srgbClr val="C9000F"/>
    <a:srgbClr val="CC0033"/>
    <a:srgbClr val="B20726"/>
    <a:srgbClr val="A90826"/>
    <a:srgbClr val="B50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1568" y="44"/>
      </p:cViewPr>
      <p:guideLst>
        <p:guide orient="horz" pos="742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814FB15B-503A-5F4A-8ABE-6A90296A0A97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A29DBAF7-919D-9F49-AF2E-292343D111E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14006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D3316F9D-76DA-E549-B458-CA461702FA99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86547600-9600-244C-9E20-1C2EE9A446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9358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47600-9600-244C-9E20-1C2EE9A446C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067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47600-9600-244C-9E20-1C2EE9A446C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063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47600-9600-244C-9E20-1C2EE9A446C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0633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47600-9600-244C-9E20-1C2EE9A446CD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0633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47600-9600-244C-9E20-1C2EE9A446CD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0633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47600-9600-244C-9E20-1C2EE9A446CD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0633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47600-9600-244C-9E20-1C2EE9A446CD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5018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47600-9600-244C-9E20-1C2EE9A446CD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0633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47600-9600-244C-9E20-1C2EE9A446CD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16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A4C0-9360-C247-8299-69CBD535D65A}" type="datetime1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AKTUEL UDBUDSRET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427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558D-1A11-FA4D-826C-7FA5F6014128}" type="datetime1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AKTUEL UDBUDSRET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858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82A5-4ED8-7F4A-B817-61EB60D9AFE6}" type="datetime1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AKTUEL UDBUDSRET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986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EB5C-609A-6C41-8AA6-B67D1FFC9ACF}" type="datetime1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AKTUEL UDBUDSRET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389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6C54-88C6-B047-8477-AAE5EBA8B39E}" type="datetime1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AKTUEL UDBUDSRET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018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4BD2-C002-DC4C-A728-DBEA5D7144AB}" type="datetime1">
              <a:rPr lang="da-DK" smtClean="0"/>
              <a:t>31-10-2018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AKTUEL UDBUDSRET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531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C2C9-5D13-1C48-B1C8-E4C709CEDBB7}" type="datetime1">
              <a:rPr lang="da-DK" smtClean="0"/>
              <a:t>31-10-2018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AKTUEL UDBUDSRET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247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3D2-410A-B744-84DE-11077A37DD8C}" type="datetime1">
              <a:rPr lang="da-DK" smtClean="0"/>
              <a:t>31-10-2018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AKTUEL UDBUDSRET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98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711C-FE74-974E-BABF-7C7B7390BEEF}" type="datetime1">
              <a:rPr lang="da-DK" smtClean="0"/>
              <a:t>31-10-2018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AKTUEL UDBUDSRET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472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05-EDC4-2446-8C52-B08FD7F52D5F}" type="datetime1">
              <a:rPr lang="da-DK" smtClean="0"/>
              <a:t>31-10-2018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AKTUEL UDBUDSRET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12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2F66-4F5A-9A45-B6E9-600A4B80CCEA}" type="datetime1">
              <a:rPr lang="da-DK" smtClean="0"/>
              <a:t>31-10-2018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AKTUEL UDBUDSRET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840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DB86B-BE22-2545-8B31-177ECC3E610A}" type="datetime1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AKTUEL UDBUDSRET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5C612-0D9B-0646-BBA8-C08F6CB5D8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86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nkedin.com/company/viltoft" TargetMode="External"/><Relationship Id="rId5" Type="http://schemas.openxmlformats.org/officeDocument/2006/relationships/hyperlink" Target="http://www.viltoft.dk/" TargetMode="External"/><Relationship Id="rId4" Type="http://schemas.openxmlformats.org/officeDocument/2006/relationships/hyperlink" Target="http://dk.linkedin.com/in/peterfauerholdtthommesen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viltoft.dk/nyhedsbre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eringsportalen.dk/Hearing/Details/6150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afikstyrelsen.dk/DA/Byggeri/Byggeriets-aftalevilkar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 descr="baggrundsbillede_entreprise.jpg">
            <a:extLst>
              <a:ext uri="{FF2B5EF4-FFF2-40B4-BE49-F238E27FC236}">
                <a16:creationId xmlns:a16="http://schemas.microsoft.com/office/drawing/2014/main" id="{24FBE0C8-5379-4814-8BDF-4FAAAF7E7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" y="7106"/>
            <a:ext cx="9180000" cy="6907220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1" y="5186832"/>
            <a:ext cx="613555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/>
          <p:cNvSpPr/>
          <p:nvPr/>
        </p:nvSpPr>
        <p:spPr>
          <a:xfrm>
            <a:off x="6561344" y="969054"/>
            <a:ext cx="2618658" cy="2962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/>
          <p:cNvSpPr/>
          <p:nvPr/>
        </p:nvSpPr>
        <p:spPr>
          <a:xfrm>
            <a:off x="5514321" y="506284"/>
            <a:ext cx="3661443" cy="3552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8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</a:t>
            </a:fld>
            <a:endParaRPr lang="da-DK" sz="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5765" cy="254000"/>
          </a:xfrm>
          <a:prstGeom prst="rect">
            <a:avLst/>
          </a:prstGeom>
        </p:spPr>
      </p:pic>
      <p:sp>
        <p:nvSpPr>
          <p:cNvPr id="19" name="Pladsholder til diasnummer 2"/>
          <p:cNvSpPr txBox="1">
            <a:spLocks/>
          </p:cNvSpPr>
          <p:nvPr/>
        </p:nvSpPr>
        <p:spPr>
          <a:xfrm>
            <a:off x="5850950" y="934599"/>
            <a:ext cx="2859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a-DK" sz="1000" b="1" dirty="0">
                <a:solidFill>
                  <a:schemeClr val="bg1"/>
                </a:solidFill>
                <a:latin typeface="Arial"/>
                <a:cs typeface="Arial"/>
              </a:rPr>
              <a:t>KBH / 1. NOVEMBER 2018</a:t>
            </a:r>
          </a:p>
        </p:txBody>
      </p:sp>
      <p:sp>
        <p:nvSpPr>
          <p:cNvPr id="21" name="Pladsholder til diasnummer 2"/>
          <p:cNvSpPr txBox="1">
            <a:spLocks/>
          </p:cNvSpPr>
          <p:nvPr/>
        </p:nvSpPr>
        <p:spPr>
          <a:xfrm>
            <a:off x="4243294" y="506284"/>
            <a:ext cx="4467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da-DK" sz="1600" b="1" dirty="0">
                <a:solidFill>
                  <a:schemeClr val="bg1"/>
                </a:solidFill>
                <a:latin typeface="Arial"/>
                <a:cs typeface="Arial"/>
              </a:rPr>
              <a:t>DANSKE BYGGEØKONOMER</a:t>
            </a:r>
          </a:p>
        </p:txBody>
      </p:sp>
      <p:sp>
        <p:nvSpPr>
          <p:cNvPr id="22" name="Rektangel 21"/>
          <p:cNvSpPr/>
          <p:nvPr/>
        </p:nvSpPr>
        <p:spPr>
          <a:xfrm>
            <a:off x="-1" y="5628889"/>
            <a:ext cx="531189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ekstfelt 12"/>
          <p:cNvSpPr txBox="1"/>
          <p:nvPr/>
        </p:nvSpPr>
        <p:spPr>
          <a:xfrm>
            <a:off x="456106" y="5186832"/>
            <a:ext cx="567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Arial"/>
                <a:cs typeface="Arial"/>
              </a:rPr>
              <a:t>Byggeriets nye standardvilkår: AB/ABT/ABR 18</a:t>
            </a:r>
          </a:p>
        </p:txBody>
      </p:sp>
      <p:sp>
        <p:nvSpPr>
          <p:cNvPr id="24" name="Tekstfelt 18"/>
          <p:cNvSpPr txBox="1"/>
          <p:nvPr/>
        </p:nvSpPr>
        <p:spPr>
          <a:xfrm>
            <a:off x="456104" y="5628889"/>
            <a:ext cx="587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Arial"/>
                <a:cs typeface="Arial"/>
              </a:rPr>
              <a:t>– fra høringsudkast til endelig betænkning</a:t>
            </a:r>
          </a:p>
        </p:txBody>
      </p:sp>
    </p:spTree>
    <p:extLst>
      <p:ext uri="{BB962C8B-B14F-4D97-AF65-F5344CB8AC3E}">
        <p14:creationId xmlns:p14="http://schemas.microsoft.com/office/powerpoint/2010/main" val="245645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>
          <a:xfrm>
            <a:off x="7823200" y="6477803"/>
            <a:ext cx="13208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/>
          <p:cNvSpPr txBox="1"/>
          <p:nvPr/>
        </p:nvSpPr>
        <p:spPr>
          <a:xfrm>
            <a:off x="435122" y="1343034"/>
            <a:ext cx="81641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Arial"/>
                <a:cs typeface="Arial"/>
              </a:rPr>
              <a:t>DE VÆSENTLIGSTE ÆNDRINGER I ABR 18</a:t>
            </a:r>
          </a:p>
          <a:p>
            <a:endParaRPr lang="da-DK" sz="1400" dirty="0">
              <a:latin typeface="Arial"/>
              <a:cs typeface="Arial"/>
            </a:endParaRPr>
          </a:p>
          <a:p>
            <a:endParaRPr lang="da-DK" sz="1400" b="1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da-DK" sz="1400" b="1" dirty="0">
                <a:latin typeface="Arial"/>
                <a:cs typeface="Arial"/>
              </a:rPr>
              <a:t>Harmonisering</a:t>
            </a:r>
            <a:r>
              <a:rPr lang="da-DK" sz="1400" dirty="0">
                <a:latin typeface="Arial"/>
                <a:cs typeface="Arial"/>
              </a:rPr>
              <a:t> med AB 18 / ABT 18</a:t>
            </a:r>
          </a:p>
          <a:p>
            <a:pPr marL="171450" indent="-171450">
              <a:buFont typeface="Arial"/>
              <a:buChar char="•"/>
            </a:pPr>
            <a:endParaRPr lang="da-DK" sz="14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da-DK" sz="1400" b="1" dirty="0">
                <a:latin typeface="Arial"/>
                <a:cs typeface="Arial"/>
              </a:rPr>
              <a:t>”Leverandørtankegang” </a:t>
            </a:r>
            <a:r>
              <a:rPr lang="da-DK" sz="1400" dirty="0">
                <a:latin typeface="Arial"/>
                <a:cs typeface="Arial"/>
              </a:rPr>
              <a:t>er mere fremherskende</a:t>
            </a:r>
          </a:p>
          <a:p>
            <a:pPr marL="171450" indent="-171450">
              <a:buFont typeface="Arial"/>
              <a:buChar char="•"/>
            </a:pPr>
            <a:endParaRPr lang="da-DK" sz="14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da-DK" sz="1400" dirty="0">
                <a:latin typeface="Arial"/>
                <a:cs typeface="Arial"/>
              </a:rPr>
              <a:t>Mange og udførlige regler om </a:t>
            </a:r>
            <a:r>
              <a:rPr lang="da-DK" sz="1400" b="1" dirty="0">
                <a:latin typeface="Arial"/>
                <a:cs typeface="Arial"/>
              </a:rPr>
              <a:t>dokumentation og kommunikation</a:t>
            </a:r>
          </a:p>
          <a:p>
            <a:pPr marL="171450" indent="-171450">
              <a:buFont typeface="Arial"/>
              <a:buChar char="•"/>
            </a:pPr>
            <a:endParaRPr lang="da-DK" sz="14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da-DK" sz="1400" dirty="0">
                <a:latin typeface="Arial"/>
                <a:cs typeface="Arial"/>
              </a:rPr>
              <a:t>Regler om indholdet af </a:t>
            </a:r>
            <a:r>
              <a:rPr lang="da-DK" sz="1400" b="1" dirty="0">
                <a:latin typeface="Arial"/>
                <a:cs typeface="Arial"/>
              </a:rPr>
              <a:t>udbudsmaterialet og rådgiveraftalen </a:t>
            </a:r>
            <a:r>
              <a:rPr lang="da-DK" sz="1400" dirty="0">
                <a:latin typeface="Arial"/>
                <a:cs typeface="Arial"/>
              </a:rPr>
              <a:t>(§§ 4-6)</a:t>
            </a:r>
          </a:p>
          <a:p>
            <a:pPr marL="171450" indent="-171450">
              <a:buFont typeface="Arial"/>
              <a:buChar char="•"/>
            </a:pPr>
            <a:endParaRPr lang="da-DK" sz="14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da-DK" sz="1400" dirty="0">
                <a:latin typeface="Arial"/>
                <a:cs typeface="Arial"/>
              </a:rPr>
              <a:t>Regulering af </a:t>
            </a:r>
            <a:r>
              <a:rPr lang="da-DK" sz="1400" b="1" dirty="0">
                <a:latin typeface="Arial"/>
                <a:cs typeface="Arial"/>
              </a:rPr>
              <a:t>direkte krav </a:t>
            </a:r>
            <a:r>
              <a:rPr lang="da-DK" sz="1400" dirty="0">
                <a:latin typeface="Arial"/>
                <a:cs typeface="Arial"/>
              </a:rPr>
              <a:t>(§ 7, stk. 5)</a:t>
            </a:r>
          </a:p>
          <a:p>
            <a:pPr marL="171450" indent="-171450">
              <a:buFont typeface="Arial"/>
              <a:buChar char="•"/>
            </a:pPr>
            <a:endParaRPr lang="da-DK" sz="14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da-DK" sz="1400" dirty="0">
                <a:latin typeface="Arial"/>
                <a:cs typeface="Arial"/>
              </a:rPr>
              <a:t>Løbende forventningsafstemning i forbindelse med </a:t>
            </a:r>
            <a:r>
              <a:rPr lang="da-DK" sz="1400" b="1" dirty="0">
                <a:latin typeface="Arial"/>
                <a:cs typeface="Arial"/>
              </a:rPr>
              <a:t>aflevering af faser </a:t>
            </a:r>
            <a:r>
              <a:rPr lang="da-DK" sz="1400" dirty="0">
                <a:latin typeface="Arial"/>
                <a:cs typeface="Arial"/>
              </a:rPr>
              <a:t>(§ 11)</a:t>
            </a:r>
          </a:p>
          <a:p>
            <a:pPr marL="171450" indent="-171450">
              <a:buFont typeface="Arial"/>
              <a:buChar char="•"/>
            </a:pPr>
            <a:endParaRPr lang="da-DK" sz="14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da-DK" sz="1400" dirty="0">
                <a:latin typeface="Arial"/>
                <a:cs typeface="Arial"/>
              </a:rPr>
              <a:t>Regler om </a:t>
            </a:r>
            <a:r>
              <a:rPr lang="da-DK" sz="1400" b="1" dirty="0">
                <a:latin typeface="Arial"/>
                <a:cs typeface="Arial"/>
              </a:rPr>
              <a:t>digitale bygningsmodeller </a:t>
            </a:r>
            <a:r>
              <a:rPr lang="da-DK" sz="1400" dirty="0">
                <a:latin typeface="Arial"/>
                <a:cs typeface="Arial"/>
              </a:rPr>
              <a:t>mv. (§ 15)</a:t>
            </a:r>
          </a:p>
          <a:p>
            <a:pPr marL="171450" indent="-171450">
              <a:buFont typeface="Arial"/>
              <a:buChar char="•"/>
            </a:pPr>
            <a:endParaRPr lang="da-DK" sz="14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da-DK" sz="1400" dirty="0">
                <a:latin typeface="Arial"/>
                <a:cs typeface="Arial"/>
              </a:rPr>
              <a:t>Udtrykkelig regel om </a:t>
            </a:r>
            <a:r>
              <a:rPr lang="da-DK" sz="1400" b="1" dirty="0">
                <a:latin typeface="Arial"/>
                <a:cs typeface="Arial"/>
              </a:rPr>
              <a:t>ikke-gennemprøvede metoder og materialer </a:t>
            </a:r>
            <a:r>
              <a:rPr lang="da-DK" sz="1400" dirty="0">
                <a:latin typeface="Arial"/>
                <a:cs typeface="Arial"/>
              </a:rPr>
              <a:t>(§ 16)</a:t>
            </a:r>
          </a:p>
          <a:p>
            <a:pPr marL="171450" indent="-171450">
              <a:buFont typeface="Arial"/>
              <a:buChar char="•"/>
            </a:pPr>
            <a:endParaRPr lang="da-DK" sz="14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da-DK" sz="1400" dirty="0">
                <a:latin typeface="Arial"/>
                <a:cs typeface="Arial"/>
              </a:rPr>
              <a:t>Detaljerede regler om </a:t>
            </a:r>
            <a:r>
              <a:rPr lang="da-DK" sz="1400" b="1" dirty="0">
                <a:latin typeface="Arial"/>
                <a:cs typeface="Arial"/>
              </a:rPr>
              <a:t>ændring af opgaven </a:t>
            </a:r>
            <a:r>
              <a:rPr lang="da-DK" sz="1400" dirty="0">
                <a:latin typeface="Arial"/>
                <a:cs typeface="Arial"/>
              </a:rPr>
              <a:t>undervejs (§§ 18-22)</a:t>
            </a:r>
          </a:p>
        </p:txBody>
      </p:sp>
      <p:sp>
        <p:nvSpPr>
          <p:cNvPr id="5" name="Rektangel 4"/>
          <p:cNvSpPr/>
          <p:nvPr/>
        </p:nvSpPr>
        <p:spPr>
          <a:xfrm>
            <a:off x="2" y="468664"/>
            <a:ext cx="4311648" cy="36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/>
          <p:cNvSpPr txBox="1"/>
          <p:nvPr/>
        </p:nvSpPr>
        <p:spPr>
          <a:xfrm>
            <a:off x="456106" y="483783"/>
            <a:ext cx="3855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Arial"/>
                <a:cs typeface="Arial"/>
              </a:rPr>
              <a:t>ABR 18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85948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10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3" name="Pladsholder til diasnummer 2"/>
          <p:cNvSpPr txBox="1">
            <a:spLocks/>
          </p:cNvSpPr>
          <p:nvPr/>
        </p:nvSpPr>
        <p:spPr>
          <a:xfrm>
            <a:off x="6577090" y="64004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ABR 18</a:t>
            </a:r>
          </a:p>
        </p:txBody>
      </p:sp>
    </p:spTree>
    <p:extLst>
      <p:ext uri="{BB962C8B-B14F-4D97-AF65-F5344CB8AC3E}">
        <p14:creationId xmlns:p14="http://schemas.microsoft.com/office/powerpoint/2010/main" val="183262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>
          <a:xfrm>
            <a:off x="7823200" y="6477803"/>
            <a:ext cx="1320800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/>
          <p:cNvSpPr txBox="1"/>
          <p:nvPr/>
        </p:nvSpPr>
        <p:spPr>
          <a:xfrm>
            <a:off x="435122" y="1343034"/>
            <a:ext cx="816411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2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da-DK" sz="1400" dirty="0">
                <a:latin typeface="Arial"/>
                <a:cs typeface="Arial"/>
              </a:rPr>
              <a:t>Regler om rådgiverens </a:t>
            </a:r>
            <a:r>
              <a:rPr lang="da-DK" sz="1400" b="1" dirty="0">
                <a:latin typeface="Arial"/>
                <a:cs typeface="Arial"/>
              </a:rPr>
              <a:t>bemyndigelse</a:t>
            </a:r>
            <a:r>
              <a:rPr lang="da-DK" sz="1400" dirty="0">
                <a:latin typeface="Arial"/>
                <a:cs typeface="Arial"/>
              </a:rPr>
              <a:t> (§ 26)</a:t>
            </a:r>
          </a:p>
          <a:p>
            <a:pPr marL="171450" indent="-171450">
              <a:buFont typeface="Arial"/>
              <a:buChar char="•"/>
            </a:pPr>
            <a:endParaRPr lang="da-DK" sz="14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da-DK" sz="1400" dirty="0">
                <a:latin typeface="Arial"/>
                <a:cs typeface="Arial"/>
              </a:rPr>
              <a:t>Obligatorisk </a:t>
            </a:r>
            <a:r>
              <a:rPr lang="da-DK" sz="1400" b="1" dirty="0">
                <a:latin typeface="Arial"/>
                <a:cs typeface="Arial"/>
              </a:rPr>
              <a:t>projektgennemgang </a:t>
            </a:r>
            <a:r>
              <a:rPr lang="da-DK" sz="1400" dirty="0">
                <a:latin typeface="Arial"/>
                <a:cs typeface="Arial"/>
              </a:rPr>
              <a:t>(§ 27)</a:t>
            </a:r>
          </a:p>
          <a:p>
            <a:pPr marL="171450" indent="-171450">
              <a:buFont typeface="Arial"/>
              <a:buChar char="•"/>
            </a:pPr>
            <a:endParaRPr lang="da-DK" sz="14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da-DK" sz="1400" dirty="0">
                <a:latin typeface="Arial"/>
                <a:cs typeface="Arial"/>
              </a:rPr>
              <a:t>Bestemmelser om </a:t>
            </a:r>
            <a:r>
              <a:rPr lang="da-DK" sz="1400" b="1" dirty="0">
                <a:latin typeface="Arial"/>
                <a:cs typeface="Arial"/>
              </a:rPr>
              <a:t>vederlagsfri omprojektering </a:t>
            </a:r>
            <a:r>
              <a:rPr lang="da-DK" sz="1400" dirty="0">
                <a:latin typeface="Arial"/>
                <a:cs typeface="Arial"/>
              </a:rPr>
              <a:t>(§ 46)</a:t>
            </a:r>
          </a:p>
          <a:p>
            <a:pPr marL="171450" indent="-171450">
              <a:buFont typeface="Arial"/>
              <a:buChar char="•"/>
            </a:pPr>
            <a:endParaRPr lang="da-DK" sz="14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da-DK" sz="1400" dirty="0">
                <a:latin typeface="Arial"/>
                <a:cs typeface="Arial"/>
              </a:rPr>
              <a:t>Flere </a:t>
            </a:r>
            <a:r>
              <a:rPr lang="da-DK" sz="1400" b="1" dirty="0">
                <a:latin typeface="Arial"/>
                <a:cs typeface="Arial"/>
              </a:rPr>
              <a:t>ansvarsbegrænsninger </a:t>
            </a:r>
            <a:r>
              <a:rPr lang="da-DK" sz="1400" dirty="0">
                <a:latin typeface="Arial"/>
                <a:cs typeface="Arial"/>
              </a:rPr>
              <a:t>(§ 39, stk. 6, og § 50)</a:t>
            </a:r>
          </a:p>
          <a:p>
            <a:pPr marL="171450" indent="-171450">
              <a:buFont typeface="Arial"/>
              <a:buChar char="•"/>
            </a:pPr>
            <a:endParaRPr lang="da-DK" sz="14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da-DK" sz="1400" b="1" dirty="0">
                <a:latin typeface="Arial"/>
                <a:cs typeface="Arial"/>
              </a:rPr>
              <a:t>Konventionalbod </a:t>
            </a:r>
            <a:r>
              <a:rPr lang="da-DK" sz="1400" dirty="0">
                <a:latin typeface="Arial"/>
                <a:cs typeface="Arial"/>
              </a:rPr>
              <a:t>ved projektmangler (§ 49, stk. 2)</a:t>
            </a:r>
          </a:p>
          <a:p>
            <a:pPr marL="171450" indent="-171450">
              <a:buFont typeface="Arial"/>
              <a:buChar char="•"/>
            </a:pPr>
            <a:endParaRPr lang="da-DK" sz="14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da-DK" sz="1400" dirty="0">
                <a:latin typeface="Arial"/>
                <a:cs typeface="Arial"/>
              </a:rPr>
              <a:t>Beskyttelse af rådgiverens fortjeneste ved </a:t>
            </a:r>
            <a:r>
              <a:rPr lang="da-DK" sz="1400" b="1" dirty="0">
                <a:latin typeface="Arial"/>
                <a:cs typeface="Arial"/>
              </a:rPr>
              <a:t>afbestilling </a:t>
            </a:r>
            <a:r>
              <a:rPr lang="da-DK" sz="1400" dirty="0">
                <a:latin typeface="Arial"/>
                <a:cs typeface="Arial"/>
              </a:rPr>
              <a:t>(§ 53)</a:t>
            </a:r>
          </a:p>
          <a:p>
            <a:pPr marL="171450" indent="-171450">
              <a:buFont typeface="Arial"/>
              <a:buChar char="•"/>
            </a:pPr>
            <a:endParaRPr lang="da-DK" sz="14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da-DK" sz="1400" dirty="0">
                <a:latin typeface="Arial"/>
                <a:cs typeface="Arial"/>
              </a:rPr>
              <a:t>Nye </a:t>
            </a:r>
            <a:r>
              <a:rPr lang="da-DK" sz="1400" b="1" dirty="0">
                <a:latin typeface="Arial"/>
                <a:cs typeface="Arial"/>
              </a:rPr>
              <a:t>tvistløsningsregler </a:t>
            </a:r>
            <a:r>
              <a:rPr lang="da-DK" sz="1400" dirty="0">
                <a:latin typeface="Arial"/>
                <a:cs typeface="Arial"/>
              </a:rPr>
              <a:t>(§§ 59, 60 og 62)</a:t>
            </a:r>
          </a:p>
          <a:p>
            <a:endParaRPr lang="da-DK" sz="1400" dirty="0">
              <a:latin typeface="Arial"/>
              <a:cs typeface="Arial"/>
            </a:endParaRPr>
          </a:p>
          <a:p>
            <a:endParaRPr lang="da-DK" sz="1400" dirty="0">
              <a:latin typeface="Arial"/>
              <a:cs typeface="Arial"/>
            </a:endParaRPr>
          </a:p>
          <a:p>
            <a:r>
              <a:rPr lang="da-DK" sz="1400" dirty="0">
                <a:latin typeface="Arial"/>
                <a:cs typeface="Arial"/>
              </a:rPr>
              <a:t>Men </a:t>
            </a:r>
            <a:r>
              <a:rPr lang="da-DK" sz="1400" b="1" dirty="0">
                <a:latin typeface="Arial"/>
                <a:cs typeface="Arial"/>
              </a:rPr>
              <a:t>meget er (næsten) det samme</a:t>
            </a:r>
            <a:r>
              <a:rPr lang="da-DK" sz="1400" dirty="0">
                <a:latin typeface="Arial"/>
                <a:cs typeface="Arial"/>
              </a:rPr>
              <a:t> – eventuelt i ny indpakning – herunder reglerne om ansvar for forsinkelse og rådgiverens ansvar for projektering og tilsyn.</a:t>
            </a:r>
          </a:p>
        </p:txBody>
      </p:sp>
      <p:sp>
        <p:nvSpPr>
          <p:cNvPr id="5" name="Rektangel 4"/>
          <p:cNvSpPr/>
          <p:nvPr/>
        </p:nvSpPr>
        <p:spPr>
          <a:xfrm>
            <a:off x="2" y="468664"/>
            <a:ext cx="4311648" cy="36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/>
          <p:cNvSpPr txBox="1"/>
          <p:nvPr/>
        </p:nvSpPr>
        <p:spPr>
          <a:xfrm>
            <a:off x="456105" y="483783"/>
            <a:ext cx="4443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Arial"/>
                <a:cs typeface="Arial"/>
              </a:rPr>
              <a:t>ABR 18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85948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11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3" name="Pladsholder til diasnummer 2"/>
          <p:cNvSpPr txBox="1">
            <a:spLocks/>
          </p:cNvSpPr>
          <p:nvPr/>
        </p:nvSpPr>
        <p:spPr>
          <a:xfrm>
            <a:off x="6577090" y="64004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ABR 18</a:t>
            </a:r>
          </a:p>
        </p:txBody>
      </p:sp>
    </p:spTree>
    <p:extLst>
      <p:ext uri="{BB962C8B-B14F-4D97-AF65-F5344CB8AC3E}">
        <p14:creationId xmlns:p14="http://schemas.microsoft.com/office/powerpoint/2010/main" val="316809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85948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12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0" name="Undertitel 8"/>
          <p:cNvSpPr txBox="1">
            <a:spLocks/>
          </p:cNvSpPr>
          <p:nvPr/>
        </p:nvSpPr>
        <p:spPr>
          <a:xfrm>
            <a:off x="533399" y="1177925"/>
            <a:ext cx="7233745" cy="655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10000"/>
              </a:lnSpc>
              <a:tabLst>
                <a:tab pos="0" algn="l"/>
              </a:tabLst>
            </a:pPr>
            <a:r>
              <a:rPr lang="da-DK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ABR 18</a:t>
            </a:r>
          </a:p>
          <a:p>
            <a:pPr marL="363538" indent="-363538" algn="l">
              <a:lnSpc>
                <a:spcPct val="110000"/>
              </a:lnSpc>
              <a:tabLst>
                <a:tab pos="358775" algn="l"/>
              </a:tabLst>
            </a:pPr>
            <a:endParaRPr lang="da-DK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AB/ABT/ABR 18</a:t>
            </a:r>
          </a:p>
        </p:txBody>
      </p:sp>
      <p:pic>
        <p:nvPicPr>
          <p:cNvPr id="12" name="Picture 4" descr="O:\Jurist\X Billedarkiv\Illustrationer\Metro\Metro_8_B.jpg">
            <a:extLst>
              <a:ext uri="{FF2B5EF4-FFF2-40B4-BE49-F238E27FC236}">
                <a16:creationId xmlns:a16="http://schemas.microsoft.com/office/drawing/2014/main" id="{B9556235-981E-4CD6-9F2B-F95164E23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55" y="3629611"/>
            <a:ext cx="46736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910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13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1" name="Pladsholder til diasnummer 2"/>
          <p:cNvSpPr txBox="1">
            <a:spLocks/>
          </p:cNvSpPr>
          <p:nvPr/>
        </p:nvSpPr>
        <p:spPr>
          <a:xfrm>
            <a:off x="6577090" y="63630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00" dirty="0">
                <a:solidFill>
                  <a:schemeClr val="bg1"/>
                </a:solidFill>
                <a:latin typeface="Arial"/>
                <a:cs typeface="Arial"/>
              </a:rPr>
              <a:t>ALTERNATIVE KONFLIKTLØSNINGSFORMER</a:t>
            </a:r>
          </a:p>
        </p:txBody>
      </p:sp>
      <p:sp>
        <p:nvSpPr>
          <p:cNvPr id="10" name="Undertitel 8"/>
          <p:cNvSpPr txBox="1">
            <a:spLocks/>
          </p:cNvSpPr>
          <p:nvPr/>
        </p:nvSpPr>
        <p:spPr>
          <a:xfrm>
            <a:off x="456106" y="1100937"/>
            <a:ext cx="6624638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ovenfor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§ 46, stk. 1: </a:t>
            </a:r>
            <a:r>
              <a:rPr lang="da-DK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Omprojektering</a:t>
            </a: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da-D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”besparelseskatalog”</a:t>
            </a: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(se bet. s. 318)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§ 46, stk. 1 og 2: Ikke </a:t>
            </a:r>
            <a:r>
              <a:rPr lang="da-DK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omprojektering</a:t>
            </a: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hvis uforholdsmæssigt store udgifter (se bet. s. 318 og 319)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§ 50, stk. 3: </a:t>
            </a:r>
            <a:r>
              <a:rPr lang="da-D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Ansvarsbegrænsning </a:t>
            </a: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 projektforsikring – fra ”den faktisk til rådighed værende dækningssum” til ”dækningen” (se bet. s. 325)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l">
              <a:buFont typeface="Arial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" y="468665"/>
            <a:ext cx="4735771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5" y="483783"/>
            <a:ext cx="4279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Arial"/>
                <a:cs typeface="Arial"/>
              </a:rPr>
              <a:t>ABR 18</a:t>
            </a:r>
          </a:p>
        </p:txBody>
      </p:sp>
      <p:sp>
        <p:nvSpPr>
          <p:cNvPr id="17" name="Rektangel 16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AB/ABT/ABR 18</a:t>
            </a:r>
          </a:p>
        </p:txBody>
      </p:sp>
    </p:spTree>
    <p:extLst>
      <p:ext uri="{BB962C8B-B14F-4D97-AF65-F5344CB8AC3E}">
        <p14:creationId xmlns:p14="http://schemas.microsoft.com/office/powerpoint/2010/main" val="580689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85948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14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0" name="Undertitel 8"/>
          <p:cNvSpPr txBox="1">
            <a:spLocks/>
          </p:cNvSpPr>
          <p:nvPr/>
        </p:nvSpPr>
        <p:spPr>
          <a:xfrm>
            <a:off x="533399" y="1177925"/>
            <a:ext cx="7233745" cy="655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10000"/>
              </a:lnSpc>
              <a:tabLst>
                <a:tab pos="0" algn="l"/>
              </a:tabLst>
            </a:pPr>
            <a:r>
              <a:rPr lang="da-DK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ABT 18</a:t>
            </a:r>
          </a:p>
          <a:p>
            <a:pPr algn="l">
              <a:lnSpc>
                <a:spcPct val="110000"/>
              </a:lnSpc>
              <a:tabLst>
                <a:tab pos="0" algn="l"/>
              </a:tabLst>
            </a:pPr>
            <a:endParaRPr lang="da-DK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AB/ABT/ABR 18</a:t>
            </a:r>
          </a:p>
        </p:txBody>
      </p:sp>
      <p:pic>
        <p:nvPicPr>
          <p:cNvPr id="11" name="Picture 2" descr="O:\Jurist\X Billedarkiv\Illustrationer\Nørreport\Nørreport_1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54" y="3777419"/>
            <a:ext cx="4665260" cy="195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54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15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1" name="Pladsholder til diasnummer 2"/>
          <p:cNvSpPr txBox="1">
            <a:spLocks/>
          </p:cNvSpPr>
          <p:nvPr/>
        </p:nvSpPr>
        <p:spPr>
          <a:xfrm>
            <a:off x="6577090" y="63630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00" dirty="0">
                <a:solidFill>
                  <a:schemeClr val="bg1"/>
                </a:solidFill>
                <a:latin typeface="Arial"/>
                <a:cs typeface="Arial"/>
              </a:rPr>
              <a:t>ALTERNATIVE KONFLIKTLØSNINGSFORMER</a:t>
            </a:r>
          </a:p>
        </p:txBody>
      </p:sp>
      <p:sp>
        <p:nvSpPr>
          <p:cNvPr id="10" name="Undertitel 8"/>
          <p:cNvSpPr txBox="1">
            <a:spLocks/>
          </p:cNvSpPr>
          <p:nvPr/>
        </p:nvSpPr>
        <p:spPr>
          <a:xfrm>
            <a:off x="456106" y="1100937"/>
            <a:ext cx="6624638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paragrafnøgle bet. s. 480 (bemærkninger s. 371-388)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§ 4, stk. 4; § 5, stk. 2; § 13; § 16; </a:t>
            </a:r>
            <a:r>
              <a:rPr lang="da-D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§ 18</a:t>
            </a: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§ 20; § 30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l">
              <a:buFont typeface="Arial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" y="468665"/>
            <a:ext cx="4735771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5" y="483783"/>
            <a:ext cx="4279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Arial"/>
                <a:cs typeface="Arial"/>
              </a:rPr>
              <a:t>ABT 18</a:t>
            </a:r>
          </a:p>
        </p:txBody>
      </p:sp>
      <p:sp>
        <p:nvSpPr>
          <p:cNvPr id="17" name="Rektangel 16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AB/ABT/ABR 18</a:t>
            </a:r>
          </a:p>
        </p:txBody>
      </p:sp>
      <p:pic>
        <p:nvPicPr>
          <p:cNvPr id="14" name="Picture 2" descr="O:\Jurist\X Billedarkiv\Illustrationer\Abstrakt\VILTOFT_illustration_abstrakt_3_F5.jpg">
            <a:extLst>
              <a:ext uri="{FF2B5EF4-FFF2-40B4-BE49-F238E27FC236}">
                <a16:creationId xmlns:a16="http://schemas.microsoft.com/office/drawing/2014/main" id="{4B9167FF-05F9-4F0D-A5BE-51AE7A0B7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91" y="3535553"/>
            <a:ext cx="3707448" cy="219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650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85948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16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0" name="Undertitel 8"/>
          <p:cNvSpPr txBox="1">
            <a:spLocks/>
          </p:cNvSpPr>
          <p:nvPr/>
        </p:nvSpPr>
        <p:spPr>
          <a:xfrm>
            <a:off x="533399" y="1177925"/>
            <a:ext cx="7233745" cy="655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10000"/>
              </a:lnSpc>
              <a:tabLst>
                <a:tab pos="0" algn="l"/>
              </a:tabLst>
            </a:pPr>
            <a:r>
              <a:rPr lang="da-DK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 og ABR Forenklet</a:t>
            </a:r>
          </a:p>
        </p:txBody>
      </p:sp>
      <p:sp>
        <p:nvSpPr>
          <p:cNvPr id="8" name="Rektangel 7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AB/ABT/ABR 18</a:t>
            </a:r>
          </a:p>
        </p:txBody>
      </p:sp>
      <p:pic>
        <p:nvPicPr>
          <p:cNvPr id="12" name="Picture 2" descr="O:\Jurist\X Billedarkiv\Illustrationer\Abstrakt\VILTOFT_illustration_arkitektur_5_F5.jpg">
            <a:extLst>
              <a:ext uri="{FF2B5EF4-FFF2-40B4-BE49-F238E27FC236}">
                <a16:creationId xmlns:a16="http://schemas.microsoft.com/office/drawing/2014/main" id="{AB96F97A-FB4B-49A0-A07C-0F57BEA46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73" y="3634468"/>
            <a:ext cx="3586110" cy="212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293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17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1" name="Pladsholder til diasnummer 2"/>
          <p:cNvSpPr txBox="1">
            <a:spLocks/>
          </p:cNvSpPr>
          <p:nvPr/>
        </p:nvSpPr>
        <p:spPr>
          <a:xfrm>
            <a:off x="6577090" y="63630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00" dirty="0">
                <a:solidFill>
                  <a:schemeClr val="bg1"/>
                </a:solidFill>
                <a:latin typeface="Arial"/>
                <a:cs typeface="Arial"/>
              </a:rPr>
              <a:t>ALTERNATIVE KONFLIKTLØSNINGSFORMER</a:t>
            </a:r>
          </a:p>
        </p:txBody>
      </p:sp>
      <p:sp>
        <p:nvSpPr>
          <p:cNvPr id="10" name="Undertitel 8"/>
          <p:cNvSpPr txBox="1">
            <a:spLocks/>
          </p:cNvSpPr>
          <p:nvPr/>
        </p:nvSpPr>
        <p:spPr>
          <a:xfrm>
            <a:off x="533400" y="1194589"/>
            <a:ext cx="7295271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 Forenklet </a:t>
            </a:r>
            <a:r>
              <a:rPr lang="da-DK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til relativt små eller relativt enkle bygge- og anlægsarbejder (bet. s. 12)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55 §§’er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bet s. 444-446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ABR Forenklet </a:t>
            </a:r>
            <a:r>
              <a:rPr lang="da-DK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til rådgivning uden projektering eller projektering i mindre omfang (bet. s. 13)</a:t>
            </a:r>
          </a:p>
          <a:p>
            <a:pPr marL="742950" lvl="1" indent="-285750" algn="l">
              <a:buFont typeface="Arial" pitchFamily="34" charset="0"/>
              <a:buChar char="•"/>
              <a:defRPr/>
            </a:pPr>
            <a:endParaRPr lang="da-DK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 §§’er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bet. s. 466-468</a:t>
            </a:r>
          </a:p>
          <a:p>
            <a:pPr lvl="1" algn="l" fontAlgn="auto">
              <a:spcAft>
                <a:spcPts val="0"/>
              </a:spcAft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0" y="468665"/>
            <a:ext cx="5589638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5" y="483783"/>
            <a:ext cx="5133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Arial"/>
                <a:cs typeface="Arial"/>
              </a:rPr>
              <a:t>AB OG ABR FORENKLET</a:t>
            </a:r>
          </a:p>
        </p:txBody>
      </p:sp>
      <p:sp>
        <p:nvSpPr>
          <p:cNvPr id="17" name="Rektangel 16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AB/ABT/ABR 18</a:t>
            </a:r>
          </a:p>
        </p:txBody>
      </p:sp>
    </p:spTree>
    <p:extLst>
      <p:ext uri="{BB962C8B-B14F-4D97-AF65-F5344CB8AC3E}">
        <p14:creationId xmlns:p14="http://schemas.microsoft.com/office/powerpoint/2010/main" val="2895245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85948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18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0" name="Undertitel 8"/>
          <p:cNvSpPr txBox="1">
            <a:spLocks/>
          </p:cNvSpPr>
          <p:nvPr/>
        </p:nvSpPr>
        <p:spPr>
          <a:xfrm>
            <a:off x="533399" y="1177925"/>
            <a:ext cx="8221115" cy="655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10000"/>
              </a:lnSpc>
              <a:tabLst>
                <a:tab pos="0" algn="l"/>
              </a:tabLst>
            </a:pPr>
            <a:r>
              <a:rPr lang="da-DK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</a:t>
            </a:r>
          </a:p>
          <a:p>
            <a:pPr algn="l">
              <a:lnSpc>
                <a:spcPct val="110000"/>
              </a:lnSpc>
              <a:tabLst>
                <a:tab pos="0" algn="l"/>
              </a:tabLst>
            </a:pPr>
            <a:endParaRPr lang="da-DK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AB/ABT/ABR 18</a:t>
            </a:r>
          </a:p>
        </p:txBody>
      </p:sp>
      <p:pic>
        <p:nvPicPr>
          <p:cNvPr id="12" name="Picture 2" descr="O:\Jurist\X Billedarkiv\Illustrationer\Abstrakt\VILTOFT_illustration_byggeri_F5.jpg">
            <a:extLst>
              <a:ext uri="{FF2B5EF4-FFF2-40B4-BE49-F238E27FC236}">
                <a16:creationId xmlns:a16="http://schemas.microsoft.com/office/drawing/2014/main" id="{6A111865-9B9C-49E2-B465-82128D8B1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82" y="3641583"/>
            <a:ext cx="3233642" cy="191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64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19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1" name="Pladsholder til diasnummer 2"/>
          <p:cNvSpPr txBox="1">
            <a:spLocks/>
          </p:cNvSpPr>
          <p:nvPr/>
        </p:nvSpPr>
        <p:spPr>
          <a:xfrm>
            <a:off x="6577090" y="63630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00" dirty="0">
                <a:solidFill>
                  <a:schemeClr val="bg1"/>
                </a:solidFill>
                <a:latin typeface="Arial"/>
                <a:cs typeface="Arial"/>
              </a:rPr>
              <a:t>ALTERNATIVE KONFLIKTLØSNINGSFORMER</a:t>
            </a:r>
          </a:p>
        </p:txBody>
      </p:sp>
      <p:sp>
        <p:nvSpPr>
          <p:cNvPr id="10" name="Undertitel 8"/>
          <p:cNvSpPr txBox="1">
            <a:spLocks/>
          </p:cNvSpPr>
          <p:nvPr/>
        </p:nvSpPr>
        <p:spPr>
          <a:xfrm>
            <a:off x="533400" y="1194589"/>
            <a:ext cx="7295271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 Projektudvikling</a:t>
            </a: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bet s. 389 ff.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 Projektoptimering</a:t>
            </a: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l">
              <a:buFont typeface="Arial" pitchFamily="34" charset="0"/>
              <a:buChar char="•"/>
              <a:defRPr/>
            </a:pPr>
            <a:endParaRPr lang="da-DK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bet. s. 403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 Driftskrav</a:t>
            </a: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l">
              <a:buFont typeface="Arial" pitchFamily="34" charset="0"/>
              <a:buChar char="•"/>
              <a:defRPr/>
            </a:pPr>
            <a:endParaRPr lang="da-DK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bet. s. 412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 Incitamenter</a:t>
            </a: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l">
              <a:buFont typeface="Arial" pitchFamily="34" charset="0"/>
              <a:buChar char="•"/>
              <a:defRPr/>
            </a:pPr>
            <a:endParaRPr lang="da-DK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bet. s. 418</a:t>
            </a:r>
          </a:p>
          <a:p>
            <a:pPr lvl="1" algn="l" fontAlgn="auto">
              <a:spcAft>
                <a:spcPts val="0"/>
              </a:spcAft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1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0" y="468665"/>
            <a:ext cx="5589638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5" y="483783"/>
            <a:ext cx="5133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Arial"/>
                <a:cs typeface="Arial"/>
              </a:rPr>
              <a:t>APP</a:t>
            </a:r>
          </a:p>
        </p:txBody>
      </p:sp>
      <p:sp>
        <p:nvSpPr>
          <p:cNvPr id="17" name="Rektangel 16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AB/ABT/ABR 18</a:t>
            </a:r>
          </a:p>
        </p:txBody>
      </p:sp>
      <p:pic>
        <p:nvPicPr>
          <p:cNvPr id="14" name="Picture 2" descr="O:\Jurist\X Billedarkiv\Illustrationer\Kontor\Kontor_1_H.jpg">
            <a:extLst>
              <a:ext uri="{FF2B5EF4-FFF2-40B4-BE49-F238E27FC236}">
                <a16:creationId xmlns:a16="http://schemas.microsoft.com/office/drawing/2014/main" id="{42483AB1-81A8-464E-9292-C118B96BD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36" y="2786395"/>
            <a:ext cx="1782928" cy="282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68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2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9" name="Undertitel 8"/>
          <p:cNvSpPr txBox="1">
            <a:spLocks/>
          </p:cNvSpPr>
          <p:nvPr/>
        </p:nvSpPr>
        <p:spPr bwMode="auto">
          <a:xfrm>
            <a:off x="460336" y="1117517"/>
            <a:ext cx="399998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da-DK" dirty="0">
              <a:latin typeface="Arial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da-DK" dirty="0">
                <a:latin typeface="Arial" pitchFamily="34" charset="0"/>
              </a:rPr>
              <a:t>Siden sidst …</a:t>
            </a: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da-DK" dirty="0">
                <a:latin typeface="Arial" pitchFamily="34" charset="0"/>
              </a:rPr>
              <a:t>AB 18</a:t>
            </a: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da-DK" dirty="0">
                <a:latin typeface="Arial" pitchFamily="34" charset="0"/>
              </a:rPr>
              <a:t>ABR 18</a:t>
            </a:r>
            <a:endParaRPr lang="da-DK" b="1" dirty="0">
              <a:latin typeface="Arial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da-DK" dirty="0">
                <a:latin typeface="Arial" pitchFamily="34" charset="0"/>
              </a:rPr>
              <a:t>ABT 18</a:t>
            </a: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da-DK" dirty="0">
                <a:latin typeface="Arial" pitchFamily="34" charset="0"/>
              </a:rPr>
              <a:t>AB og ABR Forenklet</a:t>
            </a: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da-DK" dirty="0">
                <a:latin typeface="Arial" pitchFamily="34" charset="0"/>
              </a:rPr>
              <a:t>APP</a:t>
            </a: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da-DK" dirty="0">
                <a:latin typeface="Arial" pitchFamily="34" charset="0"/>
              </a:rPr>
              <a:t>Spørgsmål?</a:t>
            </a:r>
          </a:p>
          <a:p>
            <a:pPr marL="342900" indent="-3429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da-DK" dirty="0">
                <a:latin typeface="Arial" pitchFamily="34" charset="0"/>
              </a:rPr>
              <a:t>Kontaktoplysninger mv.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da-DK" dirty="0"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da-DK" dirty="0"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da-DK" sz="1400" dirty="0">
              <a:latin typeface="Arial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" y="468665"/>
            <a:ext cx="1797236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6" y="483783"/>
            <a:ext cx="3613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Arial"/>
                <a:cs typeface="Arial"/>
              </a:rPr>
              <a:t>OVERSIGT</a:t>
            </a:r>
          </a:p>
        </p:txBody>
      </p:sp>
      <p:sp>
        <p:nvSpPr>
          <p:cNvPr id="18" name="Rektangel 17"/>
          <p:cNvSpPr/>
          <p:nvPr/>
        </p:nvSpPr>
        <p:spPr>
          <a:xfrm>
            <a:off x="6500389" y="6477803"/>
            <a:ext cx="2643612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ABR 18</a:t>
            </a:r>
          </a:p>
        </p:txBody>
      </p:sp>
      <p:pic>
        <p:nvPicPr>
          <p:cNvPr id="13" name="Picture 2" descr="O:\Jurist\X Billedarkiv\Illustrationer\Metro\Metro_7_H.jpg">
            <a:extLst>
              <a:ext uri="{FF2B5EF4-FFF2-40B4-BE49-F238E27FC236}">
                <a16:creationId xmlns:a16="http://schemas.microsoft.com/office/drawing/2014/main" id="{045D16CA-1966-4324-8A1D-768E212E3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9" y="2170575"/>
            <a:ext cx="1823445" cy="365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39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7" y="6356065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20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254000"/>
          </a:xfrm>
          <a:prstGeom prst="rect">
            <a:avLst/>
          </a:prstGeom>
        </p:spPr>
      </p:pic>
      <p:sp>
        <p:nvSpPr>
          <p:cNvPr id="11" name="Pladsholder til diasnummer 2"/>
          <p:cNvSpPr txBox="1">
            <a:spLocks/>
          </p:cNvSpPr>
          <p:nvPr/>
        </p:nvSpPr>
        <p:spPr>
          <a:xfrm>
            <a:off x="6577091" y="63630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00" dirty="0">
                <a:solidFill>
                  <a:schemeClr val="bg1"/>
                </a:solidFill>
                <a:latin typeface="Arial"/>
                <a:cs typeface="Arial"/>
              </a:rPr>
              <a:t>ALTERNATIVE KONFLIKTLØSNINGSFORMER</a:t>
            </a:r>
          </a:p>
        </p:txBody>
      </p:sp>
      <p:sp>
        <p:nvSpPr>
          <p:cNvPr id="9" name="Undertitel 8"/>
          <p:cNvSpPr txBox="1">
            <a:spLocks/>
          </p:cNvSpPr>
          <p:nvPr/>
        </p:nvSpPr>
        <p:spPr bwMode="auto">
          <a:xfrm>
            <a:off x="460337" y="1117518"/>
            <a:ext cx="747870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</a:pPr>
            <a:endParaRPr lang="da-DK" b="1" dirty="0">
              <a:latin typeface="Arial" pitchFamily="34" charset="0"/>
            </a:endParaRPr>
          </a:p>
          <a:p>
            <a:pPr marL="0" indent="0" algn="ctr" eaLnBrk="1" hangingPunct="1">
              <a:spcBef>
                <a:spcPct val="20000"/>
              </a:spcBef>
            </a:pPr>
            <a:endParaRPr lang="da-DK" b="1" dirty="0">
              <a:latin typeface="Arial" pitchFamily="34" charset="0"/>
            </a:endParaRPr>
          </a:p>
          <a:p>
            <a:pPr marL="0" indent="0" algn="ctr" eaLnBrk="1" hangingPunct="1">
              <a:spcBef>
                <a:spcPct val="20000"/>
              </a:spcBef>
            </a:pPr>
            <a:endParaRPr lang="da-DK" b="1" dirty="0">
              <a:latin typeface="Arial" pitchFamily="34" charset="0"/>
            </a:endParaRPr>
          </a:p>
          <a:p>
            <a:pPr marL="0" indent="0" algn="ctr" eaLnBrk="1" hangingPunct="1">
              <a:spcBef>
                <a:spcPct val="20000"/>
              </a:spcBef>
            </a:pPr>
            <a:endParaRPr lang="da-DK" sz="3600" b="1" dirty="0">
              <a:latin typeface="Arial" pitchFamily="34" charset="0"/>
            </a:endParaRPr>
          </a:p>
          <a:p>
            <a:pPr marL="363538" indent="-363538" algn="ctr">
              <a:lnSpc>
                <a:spcPct val="110000"/>
              </a:lnSpc>
              <a:tabLst>
                <a:tab pos="358775" algn="l"/>
              </a:tabLst>
            </a:pPr>
            <a:r>
              <a:rPr lang="da-DK" sz="3600" b="1" dirty="0">
                <a:latin typeface="Arial" pitchFamily="34" charset="0"/>
              </a:rPr>
              <a:t>Spørgsmål?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da-DK" dirty="0"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da-DK" sz="1400" dirty="0">
              <a:latin typeface="Arial" pitchFamily="34" charset="0"/>
            </a:endParaRPr>
          </a:p>
        </p:txBody>
      </p:sp>
      <p:sp>
        <p:nvSpPr>
          <p:cNvPr id="12" name="Tekstfelt 11"/>
          <p:cNvSpPr txBox="1"/>
          <p:nvPr/>
        </p:nvSpPr>
        <p:spPr>
          <a:xfrm>
            <a:off x="456106" y="483783"/>
            <a:ext cx="3613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Arial"/>
                <a:cs typeface="Arial"/>
              </a:rPr>
              <a:t>OVERSIGT</a:t>
            </a:r>
          </a:p>
        </p:txBody>
      </p:sp>
      <p:sp>
        <p:nvSpPr>
          <p:cNvPr id="4" name="AutoShape 2" descr="data:image/jpeg;base64,/9j/4AAQSkZJRgABAQAAAQABAAD/2wCEAAkGBg8MDQ4NDQ0WDg8PFBAPEA8ODxAPDhAQFRAXFRUQEhIjHiceFxkjGRISHzshJSgpLC4sFx49NTAqOCYrLCkBCQoKDgwNFA8PFCkcFBwpKSkpKSkpKSwpKSksKSkpKSksKSkpLCkpKSkpKSksKSkpKSkpKSksKSkpLCkpKSkpLP/AABEIAPwAyAMBIgACEQEDEQH/xAAcAAEAAgIDAQAAAAAAAAAAAAAABwgFBgEDBAL/xABMEAACAQICBgYFBQwHCQAAAAAAAQIDBAURBgcSITFBCBNRYXGRFCIyQoFDUmKSoRUjNFNjgpOiscPS0yRUVXKUwvAXGESDpLKzweH/xAAVAQEBAAAAAAAAAAAAAAAAAAAAAf/EABcRAQEBAQAAAAAAAAAAAAAAAAABETH/2gAMAwEAAhEDEQA/AJxAAAAAAAAANc0h1hYXhbcbu9hGovkYN1a3g6cc3H45IDYwQ1i3SStoZqzw+pW+lXqQoLPt2VtNryNTxDpEYrVzVGlb265ONOdSa8XKWT+qBZE4zKo3OuPHareeJSjnyp0qFNLwyhmY6esbGJccWufhcVI/sYFv8znMp2tP8Xzz+611/i6+XltHot9Z2M0mnHFa7y3+vVdReUswLeAq1Z68scpNbV3Gslyq29F5/GMYv7TZsM6SV1H8Lw+lVXbQqVKD8ntgT+CMsH6QOEXGUbhVbOXN1afWU8+6UM35xRv2E4/aX8Oss7qncR5ujUjNx7pJb4vuYHvAAAAAAAAAAAAAAAANS021m2GBxca9TrbhrONrRylV4bnPlCPe/gmaDrQ14dVKpYYPNOazhWvFlJRfONDk3xW3w7O0guvXlUnKdSbnOTcpSm3KUpPi23vbA3jS3XLimKOUI1fQ7d5rqbWUotr8pV9qX2LuNEbzOAAAAAAAAAAAAA7ba6qUZxqUqkqc474zpycJxfapLejqAElaLa+MTsXGF21iFFbmq3q10vo1ks2/7ykTfobrJw/G45W1XYrpZytq2UK67XFZ5TXfFvvyKjHZRrzpzjOnNwnFqUZwbjKLXBpremBd8EIas9em04WWNTSzyjTvXklnwUbhcF/f8+ciboyTSaeae9Nb012gcgAAAAAAAEFa6dbDbq4Rh1TKK2qd5Xg98nwlbwfZxUnz4cM89w1zawXg9kra2ns3t2moOL9ajS4Trdz91d+b90rE2BwAAAAAAAAAAAAAAAAAAAAAEv6nNbTs5U8LxGpnbSahb15v8Hb3KnN/in2+74ezEAAvGCKNRWsF39s8Mup7VzaxTpTlxq2yyik3zlBtLvTjxybJXAAAAdV1dQoU6larJQp04yqTk+EYRWcpPwSZ2kaa+9I/Q8H9GhLKpfTVHc8n1MfXqP8A7I/ngQJprpRUxjEbi9qZpTllSg/k6Md1OHwXHvbfMwQAAAAAAAAMngGjd3ilZW9lbyr1OL2VlGC+dOb3RXe2gMYc5E7aM9HGCUamKXblLi6Fr6sU+x1Ws38IrxN/w7VPglssoYZSn311K4b7/Xb+wCpILjy0FwprJ4VatLd+B2/8Jg8U1MYJdJ/0FUJP37apOk14Rz2fsAqoCZdKujrWoxlVwu59IS3+j3GzTrPujUXqSfio+JEN7ZVbarOjXpypVab2Z06kXGcX2OL4AdAAAAAAAAMpoxj9XC763vaPt0JqWWeSnDhOm+6UXJfEuNh1/TuqFK5oy26VaEKsJdsZRTT8mUlLI9H3SP0rC52c5Zzsp7Mc+PU1c5w8pKqvBICUgAAK5dInFuuxajbKWcbahHNdlSrJyl+qqRY0qXrbu+v0gxKWeezVVLf+Tpxp5fqsDUAAAAAAA5A2bV/oNWx69VvT9SlDKdxXyzVKnny7ZPgl48ky0+jejFrhNtG1s6Spwjvk+NSpLnOpLjKX+lktxhtV+h8cGwqhRccrislXuW163WyinsPuiso/BvmbcAAAAAADSdZerWhjts5RjGnfUovqK+WW1l8jVfOD/Ve9c092AFIryzqW9WpQrQdOpSlKnOEt0ozi8nF+DTOklvpEaORt7+3v6ccleQlGplzrUsltPxhKH1WRIAAAAAACUOj1iro4zO3b9W6oVI5fTptVIv6sanmRebfqkuOr0gw2XbVcOz26U4f5gLaAAAU405m5Yxicnxd3d/8AnmXHKbaa03HF8SjLiru7T/TzAwoAAAAAZ/QHC1e4xh9vJKUZ16Tmnlk6cZbc19WMjAkhah7TrNIKEn8lTuKizXF9W4bv0mfwAtAAAAAAAAAAAIp6RlspYRb1OdO6gvhKjVTXmolcixXSOulHCrWl71S6jL82FGpn9s4ldQAAAAAAbXqrhnj2Gbs/v8Xu7ot/+jVCQNRdg62kFtJLNUIV60u5dU6ab/OqxAtGAABF2Pag7K/u7i8leVqcripOtKMVScVKcnKSWaz4slEARDHo3WPO/uH4Ror/ACnZHo34bzvLl+EqC/dktACKV0ccK53V0/8AmW6/dHL6OWE/1m7/AEtv/KJVAEWro64Qvl7p+Naj/KM/ohqnw/Bbl3dq6sqrhKlnWqRnFRk020lFb/V+1m5gAAAAAAAAAAarrG04p4FYTrtp3FROna0nxnVy9pr5sc038FxaAhjpA6Sq7xSnZ05ZwsYOMsvx9TKU18IxprxTItOy4uJVZzqVJOc5ylOcpPOUpSebk3zbbZ1gAAAAAAm/o24G9q/xCS3JQtab7W2qlT9lHzIRjFyaSWbe5Jb232It5q50Z+5OE2tpJZVdnra/b11T1pJ9uWaj4RQGzAAAAAAAAAAAAAAAAAAAAR/rF1vWuCqVvRyur7LdRT+90W+Eq8lw7dlb33Z5gbLpdpha4LayurueS3qnTjk6taeXsQjz8eC5lVtNNMrjG7yV1cvJezSoxbcKNPPdCPa+bfN/BLxaQaRXWKXErm8rOtUluWfswjnmoQjwjFZ8EY0AAAAAAAGxaD6F18cvI21FbMFlKvWazjSp58X2yfBLm+5NoNt1G6ByxC+jiFeH9Fs5KUW+FW5WThBdqjmpPwiuZZQx+A4HQw21o2dtDYpUY7MVxb5uUnzk222+1syAAAAAAAAAAAAAAAAAA+alRQi5SajGKbbbySS3tt8kcykkm28kt7b3JLtZXHW7ralic54fYVNmxg9mpUi8ndST45/ik+C58XySDO6zdeft2WC1O2NS+Xk42/8AH9XlIhCdRyblJuTk222822+Lb5s+QAAAAAAACV9Xmo+vfOF1ialb226UaPs16q+l+Lj+t4bmFkadoRoBd45XVOhHYoxaVW5mn1dNdi+dPL3V8clvLR6J6JWuDWsbW0p7KW+c3vqVZ5b5zlzf2Llke7CsIoWVGFC2pRpU4LKMKcVGK+B7ClAARAAAAAAAAAAAAAAAOq5uI0ac6tR7MKcZTlJ8oxWbfkmBEmvzT12tGOE208qtxHbuZRe+Nu80qWfbNp5/RX0ivhltKsenid/dXtTjXqSmk/dhwhD82CivgYkAAAAAAGRwLR+5xKvG2s6Mq1WXKK9WK+dOXCMe97jM6AavrnHrjq6X3uhTyde4lFuNNP3Yr3pvkvPJFoNFtEbTB7eNtZ0lCO5zm/Wq1JfPqT5v7FySA0zV5qWtsK2Lm8yurxZNNr7zRf5KL4v6b39iiSXGOSyRyAugACAAAAAAAAAAAAAAAABp+tzEZWuj+Izi8pTpxofCtUjSll+bORuBGXSEuHDA1FfKXNCD8FGpP9sEBWkAAAAAMroxo/VxW+t7GhunWls7TWahBLOdR90YqT+BiiaujbgilWvr+Ud9ONO3pt8M5tzqZd+UKf1mBMujejtvhVpSs7WGzTprju2py96pN85N7/8A4kZQAAAAAAAAAAAAAAAAAAAAAAAEV9IxP7jW/Z6ZSz/QViVDE6TaLWuL2/ot7BzpbcaiUZyg1OOaTTXdJ+YFMgWjWovAsvwWfj6TX/iC1FYF/VZ+HpNf+ICrgLTx1H4Cv+Bk/G6uv4zsWpXAf7O/6m7f7wCqhZPo82nV4LUqZb6tzVlnzajCnBLzjLzMx/sVwH+zl/ibv+YbRgWAW2GW6tbKiqNGLlJQUpy9aTzbzk235gZAAAAAAAAAAAAAAAAAAAAAAAAAAAAcN5cTU8a1rYNYNwq38JzWedO3UriWa5NxTSfi0BtoI0/3gcGzSzr+Po6yXf7WZnsF1rYNfyUKOIQhN7lCupW8m+xOSSb7k2XBtoOE8+ByQAAAAAAAAAAAAAAAAAAAAAAAADw41jNHD7ard3U+ro0Y7U5cXxyUUubbaSXNtHuIL6SGkE9uyw2Lyhsu7qL5zcpU6efhs1fNdgGkafa173G5zpqbt7LNqFtTeW1HtrSXtvu9lclzejgAAABvWr/WxeYLUhTnOVzY7lK3nLN045+1Qk/Ya3+r7L+1WdwfF6N/bUru2qKpRrRU4SXZwaa5NNNNcmmUoJ36N2OzlC9w+TzhTcLmn9Ha9ScfBtQf1u0vRNgAIAAAAAAAAAAAAAAAAAAAAAAV+6SOGTjfWV3l97qUHQz7J06sptPxVZeT7CwJgtNNEaGN2NSyr+rnlOnUSTlSqpPZqJc+LTXNNrdnmBTkGb0r0Pu8GuHbXlLZe/YqRzdKrHP26cua7uK5pGEAAAATj0bMJlniF601DKlbQfuylvqT8l1f1iMdCtBLzHLhUram1TTXXXEk+pox+k+csuEVvfcs2rWaM6O0MKs6NlbRyp0llm/bnJvOVST5ttt/s3JAZQAAAAAAAAAAAAAAAAAAAAAAAAAAeTFMJoXtKVC6oQr0pcYVYqUc+T7n38SNsZ6PGGV25WtarZt+4pKvSXgpet+sSoAIPXRnW1vxd7PYrNbXn1uRsWB9H7CrZqdzKreyXu1JKnRz7diOT+DkyTgB57GwpW1ONG3pRo0obo06UIwhFd0VuPQAAAAAAAAAAAAAAAf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91" y="3535326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ktangel 16"/>
          <p:cNvSpPr/>
          <p:nvPr/>
        </p:nvSpPr>
        <p:spPr>
          <a:xfrm>
            <a:off x="6700346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diasnummer 2"/>
          <p:cNvSpPr txBox="1">
            <a:spLocks/>
          </p:cNvSpPr>
          <p:nvPr/>
        </p:nvSpPr>
        <p:spPr>
          <a:xfrm>
            <a:off x="6577090" y="64032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00" dirty="0">
                <a:solidFill>
                  <a:schemeClr val="bg1"/>
                </a:solidFill>
                <a:latin typeface="Arial"/>
                <a:cs typeface="Arial"/>
              </a:rPr>
              <a:t>AB/ABT/ABR 18</a:t>
            </a:r>
          </a:p>
        </p:txBody>
      </p:sp>
    </p:spTree>
    <p:extLst>
      <p:ext uri="{BB962C8B-B14F-4D97-AF65-F5344CB8AC3E}">
        <p14:creationId xmlns:p14="http://schemas.microsoft.com/office/powerpoint/2010/main" val="3058892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85948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21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0" name="Undertitel 8"/>
          <p:cNvSpPr txBox="1">
            <a:spLocks/>
          </p:cNvSpPr>
          <p:nvPr/>
        </p:nvSpPr>
        <p:spPr>
          <a:xfrm>
            <a:off x="533400" y="1177925"/>
            <a:ext cx="6345832" cy="655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0" algn="l"/>
              </a:tabLst>
            </a:pPr>
            <a:r>
              <a:rPr lang="da-DK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Kontaktoplysninger             og nyhedsbrev</a:t>
            </a:r>
          </a:p>
          <a:p>
            <a:pPr marL="363538" indent="-363538" algn="l">
              <a:lnSpc>
                <a:spcPct val="110000"/>
              </a:lnSpc>
              <a:tabLst>
                <a:tab pos="358775" algn="l"/>
              </a:tabLst>
            </a:pPr>
            <a:endParaRPr lang="da-DK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ABR 18</a:t>
            </a:r>
          </a:p>
        </p:txBody>
      </p:sp>
      <p:pic>
        <p:nvPicPr>
          <p:cNvPr id="14338" name="Picture 2" descr="O:\Jurist\X Billedarkiv\Illustrationer\Kontor\Kontor_12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85" y="3840780"/>
            <a:ext cx="4105701" cy="172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90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" y="468664"/>
            <a:ext cx="3029802" cy="36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/>
          <p:cNvSpPr txBox="1"/>
          <p:nvPr/>
        </p:nvSpPr>
        <p:spPr>
          <a:xfrm>
            <a:off x="456106" y="483783"/>
            <a:ext cx="5487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KONTAKTOPLYSNINGER</a:t>
            </a:r>
            <a:endParaRPr lang="da-DK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85948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22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0" name="Undertitel 8"/>
          <p:cNvSpPr txBox="1">
            <a:spLocks/>
          </p:cNvSpPr>
          <p:nvPr/>
        </p:nvSpPr>
        <p:spPr>
          <a:xfrm>
            <a:off x="533400" y="1177925"/>
            <a:ext cx="6345832" cy="655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da-DK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r>
              <a:rPr lang="da-DK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Peter Fauerholdt Thommesen, partner</a:t>
            </a: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r>
              <a:rPr lang="da-DK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E: pft@viltoft.dk</a:t>
            </a: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r>
              <a:rPr lang="da-DK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M: 20 99 57 97</a:t>
            </a: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r>
              <a:rPr lang="da-DK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LinkedIn: </a:t>
            </a: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  <a:hlinkClick r:id="rId4" tooltip="Vis offentlig profil"/>
              </a:rPr>
              <a:t>dk.linkedin.com/in/</a:t>
            </a:r>
            <a:r>
              <a:rPr lang="da-DK" sz="1400" dirty="0" err="1">
                <a:latin typeface="Arial" panose="020B0604020202020204" pitchFamily="34" charset="0"/>
                <a:cs typeface="Arial" panose="020B0604020202020204" pitchFamily="34" charset="0"/>
                <a:hlinkClick r:id="rId4" tooltip="Vis offentlig profil"/>
              </a:rPr>
              <a:t>peterfauerholdtthommesen</a:t>
            </a: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  <a:hlinkClick r:id="rId4" tooltip="Vis offentlig profil"/>
              </a:rPr>
              <a:t>/</a:t>
            </a:r>
            <a:endParaRPr lang="da-DK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da-DK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r>
              <a:rPr lang="da-DK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VILTOFT Advokatpartnerselskab</a:t>
            </a: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r>
              <a:rPr lang="da-DK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Gothersgade 109</a:t>
            </a: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r>
              <a:rPr lang="da-DK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1123 København K</a:t>
            </a: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r>
              <a:rPr lang="da-DK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T: 33 14 93 00</a:t>
            </a: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r>
              <a:rPr lang="da-DK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W: </a:t>
            </a:r>
            <a:r>
              <a:rPr lang="da-DK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www.viltoft.dk</a:t>
            </a:r>
            <a:r>
              <a:rPr lang="da-DK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r>
              <a:rPr lang="da-DK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LinkedIn: </a:t>
            </a:r>
            <a:r>
              <a:rPr lang="da-DK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/>
              </a:rPr>
              <a:t>www.linkedin.com/company/viltoft</a:t>
            </a:r>
            <a:r>
              <a:rPr lang="da-DK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10000"/>
              </a:lnSpc>
              <a:tabLst>
                <a:tab pos="358775" algn="l"/>
              </a:tabLst>
            </a:pPr>
            <a:endParaRPr lang="da-DK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6700345" y="6477803"/>
            <a:ext cx="2443656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" name="Billede 13" descr="Portraet_PFT_H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85" y="1362477"/>
            <a:ext cx="1577218" cy="1874958"/>
          </a:xfrm>
          <a:prstGeom prst="rect">
            <a:avLst/>
          </a:prstGeom>
        </p:spPr>
      </p:pic>
      <p:sp>
        <p:nvSpPr>
          <p:cNvPr id="16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ABR 18</a:t>
            </a:r>
          </a:p>
        </p:txBody>
      </p:sp>
    </p:spTree>
    <p:extLst>
      <p:ext uri="{BB962C8B-B14F-4D97-AF65-F5344CB8AC3E}">
        <p14:creationId xmlns:p14="http://schemas.microsoft.com/office/powerpoint/2010/main" val="1806663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1" y="468664"/>
            <a:ext cx="2320117" cy="36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/>
          <p:cNvSpPr txBox="1"/>
          <p:nvPr/>
        </p:nvSpPr>
        <p:spPr>
          <a:xfrm>
            <a:off x="456106" y="483783"/>
            <a:ext cx="2902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Arial"/>
                <a:cs typeface="Arial"/>
              </a:rPr>
              <a:t>NYHEDSBREV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85948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23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456105" y="1086387"/>
            <a:ext cx="8082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da-DK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da-DK" dirty="0">
                <a:latin typeface="Arial"/>
                <a:cs typeface="Arial"/>
              </a:rPr>
              <a:t>Tilmeld dig </a:t>
            </a:r>
            <a:r>
              <a:rPr lang="da-DK" b="1" dirty="0" err="1">
                <a:latin typeface="Arial"/>
                <a:cs typeface="Arial"/>
              </a:rPr>
              <a:t>VILTOFT’s</a:t>
            </a:r>
            <a:r>
              <a:rPr lang="da-DK" b="1" dirty="0">
                <a:latin typeface="Arial"/>
                <a:cs typeface="Arial"/>
              </a:rPr>
              <a:t> nyhedsbrev </a:t>
            </a:r>
            <a:r>
              <a:rPr lang="da-DK" dirty="0">
                <a:latin typeface="Arial"/>
                <a:cs typeface="Arial"/>
              </a:rPr>
              <a:t>her:</a:t>
            </a:r>
          </a:p>
          <a:p>
            <a:endParaRPr lang="da-DK" sz="1600" dirty="0">
              <a:latin typeface="Arial"/>
              <a:cs typeface="Arial"/>
            </a:endParaRPr>
          </a:p>
          <a:p>
            <a:pPr algn="ctr">
              <a:tabLst>
                <a:tab pos="266700" algn="l"/>
              </a:tabLst>
            </a:pPr>
            <a:r>
              <a:rPr lang="da-DK" sz="1600" dirty="0">
                <a:latin typeface="Arial"/>
                <a:cs typeface="Arial"/>
              </a:rPr>
              <a:t>	</a:t>
            </a:r>
            <a:endParaRPr lang="da-DK" dirty="0">
              <a:latin typeface="Arial"/>
              <a:cs typeface="Arial"/>
            </a:endParaRPr>
          </a:p>
          <a:p>
            <a:pPr algn="ctr">
              <a:tabLst>
                <a:tab pos="266700" algn="l"/>
              </a:tabLst>
            </a:pPr>
            <a:r>
              <a:rPr lang="da-DK" dirty="0">
                <a:latin typeface="Arial"/>
                <a:cs typeface="Arial"/>
                <a:hlinkClick r:id="rId2"/>
              </a:rPr>
              <a:t>http://www.viltoft.dk/nyhedsbrev/</a:t>
            </a:r>
            <a:r>
              <a:rPr lang="da-DK" dirty="0">
                <a:latin typeface="Arial"/>
                <a:cs typeface="Arial"/>
              </a:rPr>
              <a:t> </a:t>
            </a: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pic>
        <p:nvPicPr>
          <p:cNvPr id="10" name="Billede 9" descr="QR-Code_nyhedsb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06" y="2934954"/>
            <a:ext cx="2056588" cy="2056588"/>
          </a:xfrm>
          <a:prstGeom prst="rect">
            <a:avLst/>
          </a:prstGeom>
        </p:spPr>
      </p:pic>
      <p:sp>
        <p:nvSpPr>
          <p:cNvPr id="13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ABR 18</a:t>
            </a:r>
          </a:p>
        </p:txBody>
      </p:sp>
    </p:spTree>
    <p:extLst>
      <p:ext uri="{BB962C8B-B14F-4D97-AF65-F5344CB8AC3E}">
        <p14:creationId xmlns:p14="http://schemas.microsoft.com/office/powerpoint/2010/main" val="281158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85948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3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0" name="Undertitel 8"/>
          <p:cNvSpPr txBox="1">
            <a:spLocks/>
          </p:cNvSpPr>
          <p:nvPr/>
        </p:nvSpPr>
        <p:spPr>
          <a:xfrm>
            <a:off x="533400" y="1177925"/>
            <a:ext cx="6166945" cy="655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10000"/>
              </a:lnSpc>
              <a:tabLst>
                <a:tab pos="0" algn="l"/>
              </a:tabLst>
            </a:pPr>
            <a:r>
              <a:rPr lang="da-DK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Siden sidst …</a:t>
            </a:r>
          </a:p>
          <a:p>
            <a:pPr marL="363538" indent="-363538" algn="l">
              <a:lnSpc>
                <a:spcPct val="110000"/>
              </a:lnSpc>
              <a:tabLst>
                <a:tab pos="358775" algn="l"/>
              </a:tabLst>
            </a:pPr>
            <a:endParaRPr lang="da-DK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AB/ABT/ABR 18</a:t>
            </a:r>
          </a:p>
        </p:txBody>
      </p:sp>
      <p:pic>
        <p:nvPicPr>
          <p:cNvPr id="6147" name="Picture 3" descr="O:\Jurist\X Billedarkiv\Illustrationer\Abstrakt\Abstrakt_4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11" y="3904488"/>
            <a:ext cx="3919999" cy="153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0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4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0" name="Undertitel 8"/>
          <p:cNvSpPr txBox="1">
            <a:spLocks/>
          </p:cNvSpPr>
          <p:nvPr/>
        </p:nvSpPr>
        <p:spPr>
          <a:xfrm>
            <a:off x="482673" y="1057577"/>
            <a:ext cx="6312022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 18-udvalget afgav sin betænkning om AB-revisionen </a:t>
            </a:r>
            <a:r>
              <a:rPr lang="da-DK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21. juni 2018</a:t>
            </a:r>
            <a:r>
              <a:rPr lang="da-DK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da-DK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  <a:hlinkClick r:id="rId3"/>
            </a:endParaRPr>
          </a:p>
          <a:p>
            <a:pPr marL="358775" algn="l">
              <a:defRPr/>
            </a:pPr>
            <a:r>
              <a:rPr lang="da-DK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https://www.trafikstyrelsen.dk/DA/Byggeri/Byggeriets-aftalevilkar.aspx</a:t>
            </a:r>
            <a:r>
              <a:rPr lang="da-DK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Byggeriets standardvilkår vil fremover bestå af … 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l">
              <a:buFont typeface="Arial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" y="468665"/>
            <a:ext cx="4411455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5" y="490763"/>
            <a:ext cx="5858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Arial"/>
                <a:cs typeface="Arial"/>
              </a:rPr>
              <a:t>SIDEN SIDST ...</a:t>
            </a:r>
          </a:p>
        </p:txBody>
      </p:sp>
      <p:sp>
        <p:nvSpPr>
          <p:cNvPr id="16" name="Pladsholder til diasnummer 2"/>
          <p:cNvSpPr txBox="1">
            <a:spLocks/>
          </p:cNvSpPr>
          <p:nvPr/>
        </p:nvSpPr>
        <p:spPr>
          <a:xfrm>
            <a:off x="6170064" y="6363060"/>
            <a:ext cx="254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00" dirty="0">
                <a:solidFill>
                  <a:schemeClr val="bg1"/>
                </a:solidFill>
                <a:latin typeface="Arial"/>
                <a:cs typeface="Arial"/>
              </a:rPr>
              <a:t>ALTERNATIVE KONFLIKTLØSNINGSFORMER</a:t>
            </a:r>
          </a:p>
        </p:txBody>
      </p:sp>
      <p:sp>
        <p:nvSpPr>
          <p:cNvPr id="19" name="Rektangel 18"/>
          <p:cNvSpPr/>
          <p:nvPr/>
        </p:nvSpPr>
        <p:spPr>
          <a:xfrm>
            <a:off x="6734087" y="6447919"/>
            <a:ext cx="2409914" cy="198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Pladsholder til diasnummer 2"/>
          <p:cNvSpPr txBox="1">
            <a:spLocks/>
          </p:cNvSpPr>
          <p:nvPr/>
        </p:nvSpPr>
        <p:spPr>
          <a:xfrm>
            <a:off x="6577090" y="63630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ABR 18</a:t>
            </a:r>
          </a:p>
        </p:txBody>
      </p:sp>
    </p:spTree>
    <p:extLst>
      <p:ext uri="{BB962C8B-B14F-4D97-AF65-F5344CB8AC3E}">
        <p14:creationId xmlns:p14="http://schemas.microsoft.com/office/powerpoint/2010/main" val="388392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5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0" name="Undertitel 8"/>
          <p:cNvSpPr txBox="1">
            <a:spLocks/>
          </p:cNvSpPr>
          <p:nvPr/>
        </p:nvSpPr>
        <p:spPr>
          <a:xfrm>
            <a:off x="482672" y="1065528"/>
            <a:ext cx="6945069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algn="l">
              <a:buFont typeface="Arial" pitchFamily="34" charset="0"/>
              <a:buChar char="•"/>
              <a:defRPr/>
            </a:pPr>
            <a:r>
              <a:rPr lang="da-D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 18</a:t>
            </a:r>
          </a:p>
          <a:p>
            <a:pPr marL="742950" lvl="1" indent="-285750" algn="l">
              <a:buFont typeface="Arial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38163" lvl="1" indent="-285750" algn="l">
              <a:buFont typeface="Arial" pitchFamily="34" charset="0"/>
              <a:buChar char="•"/>
              <a:tabLst>
                <a:tab pos="625475" algn="l"/>
              </a:tabLst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ABT 18</a:t>
            </a:r>
          </a:p>
          <a:p>
            <a:pPr marL="742950" lvl="1" indent="-285750" algn="l">
              <a:buFont typeface="Arial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06450" lvl="1" indent="-285750" algn="l">
              <a:buFont typeface="Arial" pitchFamily="34" charset="0"/>
              <a:buChar char="•"/>
              <a:defRPr/>
            </a:pPr>
            <a:r>
              <a:rPr lang="da-D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ABR 18</a:t>
            </a:r>
          </a:p>
          <a:p>
            <a:pPr marL="742950" lvl="1" indent="-285750" algn="l">
              <a:buFont typeface="Arial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73150" lvl="1" indent="-285750" algn="l">
              <a:buFont typeface="Arial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Forenklet AB 18</a:t>
            </a:r>
          </a:p>
          <a:p>
            <a:pPr marL="742950" lvl="1" indent="-285750" algn="l">
              <a:buFont typeface="Arial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46200" lvl="1" indent="-285750" algn="l">
              <a:buFont typeface="Arial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Forenklet ABR 18</a:t>
            </a:r>
          </a:p>
          <a:p>
            <a:pPr marL="742950" lvl="1" indent="-285750" algn="l">
              <a:buFont typeface="Arial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620838" lvl="1" indent="-285750" algn="l">
              <a:buFont typeface="Arial" pitchFamily="34" charset="0"/>
              <a:buChar char="•"/>
              <a:defRPr/>
            </a:pPr>
            <a:r>
              <a:rPr lang="da-DK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Appendix</a:t>
            </a: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(APP) om projektudvikling</a:t>
            </a:r>
          </a:p>
          <a:p>
            <a:pPr marL="742950" lvl="1" indent="-285750" algn="l">
              <a:buFont typeface="Arial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87538" lvl="1" indent="-285750" algn="l">
              <a:buFont typeface="Arial" pitchFamily="34" charset="0"/>
              <a:buChar char="•"/>
              <a:defRPr/>
            </a:pPr>
            <a:r>
              <a:rPr lang="da-DK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Appendix</a:t>
            </a: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(APP) om projektoptimering </a:t>
            </a:r>
          </a:p>
          <a:p>
            <a:pPr marL="742950" lvl="1" indent="-285750" algn="l">
              <a:buFont typeface="Arial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155825" lvl="1" indent="-285750" algn="l">
              <a:buFont typeface="Arial" pitchFamily="34" charset="0"/>
              <a:buChar char="•"/>
              <a:defRPr/>
            </a:pPr>
            <a:r>
              <a:rPr lang="da-DK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Appendix</a:t>
            </a: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(APP) om driftskrav </a:t>
            </a:r>
          </a:p>
          <a:p>
            <a:pPr marL="742950" lvl="1" indent="-285750" algn="l">
              <a:buFont typeface="Arial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416175" lvl="1" indent="-285750" algn="l">
              <a:buFont typeface="Arial" pitchFamily="34" charset="0"/>
              <a:buChar char="•"/>
              <a:defRPr/>
            </a:pPr>
            <a:r>
              <a:rPr lang="da-DK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Appendix</a:t>
            </a: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(APP) om incitamentsbestemmelser</a:t>
            </a:r>
          </a:p>
          <a:p>
            <a:pPr lvl="1" algn="l"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0" y="468665"/>
            <a:ext cx="4202052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5" y="483783"/>
            <a:ext cx="466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Arial"/>
                <a:cs typeface="Arial"/>
              </a:rPr>
              <a:t>SIDEN SIDST ...</a:t>
            </a:r>
          </a:p>
        </p:txBody>
      </p:sp>
      <p:sp>
        <p:nvSpPr>
          <p:cNvPr id="17" name="Pladsholder til diasnummer 2"/>
          <p:cNvSpPr txBox="1">
            <a:spLocks/>
          </p:cNvSpPr>
          <p:nvPr/>
        </p:nvSpPr>
        <p:spPr>
          <a:xfrm>
            <a:off x="6692913" y="63560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ABR 18</a:t>
            </a:r>
          </a:p>
        </p:txBody>
      </p:sp>
      <p:sp>
        <p:nvSpPr>
          <p:cNvPr id="19" name="Rektangel 18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AB/ABT/ABR 18</a:t>
            </a:r>
          </a:p>
        </p:txBody>
      </p:sp>
      <p:pic>
        <p:nvPicPr>
          <p:cNvPr id="11" name="Picture 2" descr="O:\Jurist\X Billedarkiv\Illustrationer\Abstrakt\VILTOFT_illustration_abstrakt_3_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51" y="1451269"/>
            <a:ext cx="2624723" cy="155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09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6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0" name="Undertitel 8"/>
          <p:cNvSpPr txBox="1">
            <a:spLocks/>
          </p:cNvSpPr>
          <p:nvPr/>
        </p:nvSpPr>
        <p:spPr>
          <a:xfrm>
            <a:off x="482673" y="1065528"/>
            <a:ext cx="6624638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AB-systemet </a:t>
            </a:r>
            <a:r>
              <a:rPr lang="da-DK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forventes godkendt </a:t>
            </a:r>
            <a:r>
              <a:rPr lang="da-DK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 Transport-, Bygnings- og Boligministeriet </a:t>
            </a:r>
            <a:r>
              <a:rPr lang="da-DK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senere i 2018 </a:t>
            </a:r>
            <a:r>
              <a:rPr lang="da-DK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med henblik på, at de nye vilkår </a:t>
            </a:r>
            <a:r>
              <a:rPr lang="da-DK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kan tages i anvendelse fra 1. januar 2019</a:t>
            </a: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Ydelsesbeskrivelser </a:t>
            </a:r>
            <a:r>
              <a:rPr lang="da-DK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Byggeri og Landskab 2018 er også  færdiggjort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0" y="468665"/>
            <a:ext cx="4216012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5" y="483783"/>
            <a:ext cx="5484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Arial"/>
                <a:cs typeface="Arial"/>
              </a:rPr>
              <a:t>SIDEN SIDST ...</a:t>
            </a:r>
          </a:p>
        </p:txBody>
      </p:sp>
      <p:sp>
        <p:nvSpPr>
          <p:cNvPr id="18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AB/ABT/ABR 18</a:t>
            </a:r>
          </a:p>
        </p:txBody>
      </p:sp>
      <p:pic>
        <p:nvPicPr>
          <p:cNvPr id="7170" name="Picture 2" descr="O:\Jurist\X Billedarkiv\Illustrationer\Abstrakt\Abstrakt_5_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65" y="2877449"/>
            <a:ext cx="1621650" cy="324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875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7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0" name="Undertitel 8"/>
          <p:cNvSpPr txBox="1">
            <a:spLocks/>
          </p:cNvSpPr>
          <p:nvPr/>
        </p:nvSpPr>
        <p:spPr>
          <a:xfrm>
            <a:off x="482673" y="1065528"/>
            <a:ext cx="6624638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AB-systemet </a:t>
            </a:r>
            <a:r>
              <a:rPr lang="da-DK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forventes godkendt </a:t>
            </a:r>
            <a:r>
              <a:rPr lang="da-DK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 Transport-, Bygnings- og Boligministeriet </a:t>
            </a:r>
            <a:r>
              <a:rPr lang="da-DK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senere i 2018 </a:t>
            </a:r>
            <a:r>
              <a:rPr lang="da-DK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med henblik på, at de nye vilkår </a:t>
            </a:r>
            <a:r>
              <a:rPr lang="da-DK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kan tages i anvendelse fra 1. januar 2019</a:t>
            </a: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Ydelsesbeskrivelser </a:t>
            </a:r>
            <a:r>
              <a:rPr lang="da-DK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Byggeri og Landskab 2018 er også  færdiggjort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0" y="468665"/>
            <a:ext cx="4216012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5" y="483783"/>
            <a:ext cx="5484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latin typeface="Arial"/>
                <a:cs typeface="Arial"/>
              </a:rPr>
              <a:t>SIDEN SIDST ...</a:t>
            </a:r>
          </a:p>
        </p:txBody>
      </p:sp>
      <p:sp>
        <p:nvSpPr>
          <p:cNvPr id="18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AB/ABT/ABR 18</a:t>
            </a:r>
          </a:p>
        </p:txBody>
      </p:sp>
      <p:pic>
        <p:nvPicPr>
          <p:cNvPr id="7170" name="Picture 2" descr="O:\Jurist\X Billedarkiv\Illustrationer\Abstrakt\Abstrakt_5_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65" y="2877449"/>
            <a:ext cx="1621650" cy="324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4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85948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8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0" name="Undertitel 8"/>
          <p:cNvSpPr txBox="1">
            <a:spLocks/>
          </p:cNvSpPr>
          <p:nvPr/>
        </p:nvSpPr>
        <p:spPr>
          <a:xfrm>
            <a:off x="533400" y="1177925"/>
            <a:ext cx="6345832" cy="655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tabLst>
                <a:tab pos="358775" algn="l"/>
              </a:tabLst>
            </a:pP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3538" indent="-363538" algn="just">
              <a:lnSpc>
                <a:spcPct val="110000"/>
              </a:lnSpc>
              <a:tabLst>
                <a:tab pos="358775" algn="l"/>
              </a:tabLst>
            </a:pPr>
            <a:r>
              <a:rPr lang="da-DK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 18</a:t>
            </a:r>
          </a:p>
          <a:p>
            <a:pPr marL="363538" indent="-363538" algn="l">
              <a:lnSpc>
                <a:spcPct val="110000"/>
              </a:lnSpc>
              <a:tabLst>
                <a:tab pos="358775" algn="l"/>
              </a:tabLst>
            </a:pPr>
            <a:endParaRPr lang="da-DK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700345" y="6477803"/>
            <a:ext cx="2443655" cy="2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diasnummer 2"/>
          <p:cNvSpPr txBox="1">
            <a:spLocks/>
          </p:cNvSpPr>
          <p:nvPr/>
        </p:nvSpPr>
        <p:spPr>
          <a:xfrm>
            <a:off x="6700345" y="641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AB/ABT/ABR 18</a:t>
            </a:r>
          </a:p>
        </p:txBody>
      </p:sp>
      <p:pic>
        <p:nvPicPr>
          <p:cNvPr id="6147" name="Picture 3" descr="O:\Jurist\X Billedarkiv\Illustrationer\Abstrakt\Abstrakt_4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61" y="3641823"/>
            <a:ext cx="4591050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51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456106" y="6356064"/>
            <a:ext cx="2133600" cy="365125"/>
          </a:xfrm>
        </p:spPr>
        <p:txBody>
          <a:bodyPr/>
          <a:lstStyle/>
          <a:p>
            <a:pPr algn="l"/>
            <a:fld id="{63E5C612-0D9B-0646-BBA8-C08F6CB5D8B0}" type="slidenum">
              <a:rPr lang="da-DK" sz="1000" smtClean="0">
                <a:solidFill>
                  <a:schemeClr val="tx1"/>
                </a:solidFill>
                <a:latin typeface="Arial"/>
                <a:cs typeface="Arial"/>
              </a:rPr>
              <a:pPr algn="l"/>
              <a:t>9</a:t>
            </a:fld>
            <a:endParaRPr lang="da-DK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Billede 14" descr="Powerpoint_logo_gro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sp>
        <p:nvSpPr>
          <p:cNvPr id="10" name="Undertitel 8"/>
          <p:cNvSpPr txBox="1">
            <a:spLocks/>
          </p:cNvSpPr>
          <p:nvPr/>
        </p:nvSpPr>
        <p:spPr>
          <a:xfrm>
            <a:off x="482673" y="1057577"/>
            <a:ext cx="5831539" cy="2879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Overordnede overvejelser (bet. s. 11 ff.) og bemærkningerne 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§ 17, stk. 4: </a:t>
            </a:r>
            <a:r>
              <a:rPr lang="da-D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Ikke-gennemprøvede metoder </a:t>
            </a: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og materialer (se bet. s. 266)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§ 40, stk. 3: Hvornår </a:t>
            </a:r>
            <a:r>
              <a:rPr lang="da-D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forfalder dagbøder</a:t>
            </a: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(se bet. s. 151)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§ 40, stk. 5: Dagbod på </a:t>
            </a:r>
            <a:r>
              <a:rPr lang="da-D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mellemterminer</a:t>
            </a: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ikke krav om ”dobbelt reklamation” (se bet. s. 152)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§ 54, stk. 2: Ikke </a:t>
            </a:r>
            <a:r>
              <a:rPr lang="da-D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produktansvar </a:t>
            </a: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indirekte tab (se bet. s. 166)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§ 68, stk. 1: Anvendelsesområdet for </a:t>
            </a:r>
            <a:r>
              <a:rPr lang="da-DK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hurtige afgørelser </a:t>
            </a:r>
            <a:r>
              <a:rPr lang="da-DK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(litra e, g, h og i)</a:t>
            </a:r>
            <a:endParaRPr lang="da-DK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da-D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l">
              <a:buFont typeface="Arial" pitchFamily="34" charset="0"/>
              <a:buChar char="•"/>
              <a:defRPr/>
            </a:pPr>
            <a:endParaRPr lang="da-DK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" y="468665"/>
            <a:ext cx="2133600" cy="353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56105" y="483783"/>
            <a:ext cx="5858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Arial"/>
                <a:cs typeface="Arial"/>
              </a:rPr>
              <a:t>AB 18</a:t>
            </a:r>
          </a:p>
        </p:txBody>
      </p:sp>
      <p:sp>
        <p:nvSpPr>
          <p:cNvPr id="16" name="Pladsholder til diasnummer 2"/>
          <p:cNvSpPr txBox="1">
            <a:spLocks/>
          </p:cNvSpPr>
          <p:nvPr/>
        </p:nvSpPr>
        <p:spPr>
          <a:xfrm>
            <a:off x="6170064" y="6363060"/>
            <a:ext cx="254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00" dirty="0">
                <a:solidFill>
                  <a:schemeClr val="bg1"/>
                </a:solidFill>
                <a:latin typeface="Arial"/>
                <a:cs typeface="Arial"/>
              </a:rPr>
              <a:t>ALTERNATIVE KONFLIKTLØSNINGSFORMER</a:t>
            </a:r>
          </a:p>
        </p:txBody>
      </p:sp>
      <p:sp>
        <p:nvSpPr>
          <p:cNvPr id="19" name="Rektangel 18"/>
          <p:cNvSpPr/>
          <p:nvPr/>
        </p:nvSpPr>
        <p:spPr>
          <a:xfrm>
            <a:off x="6734087" y="6447919"/>
            <a:ext cx="2409914" cy="198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Pladsholder til diasnummer 2"/>
          <p:cNvSpPr txBox="1">
            <a:spLocks/>
          </p:cNvSpPr>
          <p:nvPr/>
        </p:nvSpPr>
        <p:spPr>
          <a:xfrm>
            <a:off x="6577090" y="63630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>
                <a:solidFill>
                  <a:schemeClr val="bg1"/>
                </a:solidFill>
                <a:latin typeface="Arial"/>
                <a:cs typeface="Arial"/>
              </a:rPr>
              <a:t>AB/ABT/ABR 18</a:t>
            </a:r>
          </a:p>
        </p:txBody>
      </p:sp>
      <p:pic>
        <p:nvPicPr>
          <p:cNvPr id="4098" name="Picture 2" descr="O:\Jurist\X Billedarkiv\Illustrationer\Byggeplads\Byggeplads_10_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90" y="2047022"/>
            <a:ext cx="17970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62539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3675</TotalTime>
  <Words>964</Words>
  <Application>Microsoft Office PowerPoint</Application>
  <PresentationFormat>Skærmshow (4:3)</PresentationFormat>
  <Paragraphs>280</Paragraphs>
  <Slides>23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Ob´Lys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Linda Petersen</dc:creator>
  <cp:lastModifiedBy>Peter Fauerholdt Thommesen</cp:lastModifiedBy>
  <cp:revision>380</cp:revision>
  <cp:lastPrinted>2015-11-09T12:24:23Z</cp:lastPrinted>
  <dcterms:created xsi:type="dcterms:W3CDTF">2013-10-28T20:12:45Z</dcterms:created>
  <dcterms:modified xsi:type="dcterms:W3CDTF">2018-10-31T13:23:23Z</dcterms:modified>
</cp:coreProperties>
</file>